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231450" y="1494513"/>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275">
                <a:latin typeface="Google Sans SemiBold"/>
                <a:ea typeface="Google Sans SemiBold"/>
                <a:cs typeface="Google Sans SemiBold"/>
                <a:sym typeface="Google Sans SemiBold"/>
              </a:rPr>
              <a:t>Project Overview</a:t>
            </a:r>
            <a:endParaRPr sz="1275">
              <a:solidFill>
                <a:srgbClr val="000000"/>
              </a:solidFill>
              <a:latin typeface="Google Sans SemiBold"/>
              <a:ea typeface="Google Sans SemiBold"/>
              <a:cs typeface="Google Sans SemiBold"/>
              <a:sym typeface="Google Sans SemiBold"/>
            </a:endParaRPr>
          </a:p>
        </p:txBody>
      </p:sp>
      <p:sp>
        <p:nvSpPr>
          <p:cNvPr id="415" name="Google Shape;415;p16"/>
          <p:cNvSpPr txBox="1"/>
          <p:nvPr/>
        </p:nvSpPr>
        <p:spPr>
          <a:xfrm>
            <a:off x="231450" y="1779525"/>
            <a:ext cx="73095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rPr>
              <a:t>The NYC Taxi &amp; Limousine Commission has partnered with Automatidata to develop a regression model for predicting taxi cab fares. As part of this project, the data team at Automatidata conducted an initial examination of the dataset provided by the NYC Taxi and Limousine Commission. This inspection aimed to clarify key data variable descriptions and ensure that the supplied information is appropriate for generating clear and valuable insights.</a:t>
            </a:r>
            <a:endParaRPr sz="1000">
              <a:solidFill>
                <a:schemeClr val="dk1"/>
              </a:solidFill>
            </a:endParaRPr>
          </a:p>
        </p:txBody>
      </p:sp>
      <p:grpSp>
        <p:nvGrpSpPr>
          <p:cNvPr id="416" name="Google Shape;416;p16"/>
          <p:cNvGrpSpPr/>
          <p:nvPr/>
        </p:nvGrpSpPr>
        <p:grpSpPr>
          <a:xfrm>
            <a:off x="1085175" y="305016"/>
            <a:ext cx="5190000" cy="664915"/>
            <a:chOff x="1085175" y="368141"/>
            <a:chExt cx="5190000" cy="971388"/>
          </a:xfrm>
        </p:grpSpPr>
        <p:sp>
          <p:nvSpPr>
            <p:cNvPr id="417" name="Google Shape;417;p16"/>
            <p:cNvSpPr txBox="1"/>
            <p:nvPr/>
          </p:nvSpPr>
          <p:spPr>
            <a:xfrm>
              <a:off x="1085175" y="368141"/>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lnSpc>
                  <a:spcPct val="95000"/>
                </a:lnSpc>
                <a:spcBef>
                  <a:spcPts val="0"/>
                </a:spcBef>
                <a:spcAft>
                  <a:spcPts val="0"/>
                </a:spcAft>
                <a:buNone/>
              </a:pPr>
              <a:r>
                <a:rPr b="1" lang="en" sz="1600">
                  <a:latin typeface="Google Sans SemiBold"/>
                  <a:ea typeface="Google Sans SemiBold"/>
                  <a:cs typeface="Google Sans SemiBold"/>
                  <a:sym typeface="Google Sans SemiBold"/>
                </a:rPr>
                <a:t>New York City TLC Data Summary for EDA</a:t>
              </a:r>
              <a:endParaRPr sz="1900">
                <a:solidFill>
                  <a:srgbClr val="000000"/>
                </a:solidFill>
                <a:latin typeface="Google Sans SemiBold"/>
                <a:ea typeface="Google Sans SemiBold"/>
                <a:cs typeface="Google Sans SemiBold"/>
                <a:sym typeface="Google Sans SemiBold"/>
              </a:endParaRPr>
            </a:p>
          </p:txBody>
        </p:sp>
        <p:sp>
          <p:nvSpPr>
            <p:cNvPr id="418" name="Google Shape;418;p16"/>
            <p:cNvSpPr txBox="1"/>
            <p:nvPr/>
          </p:nvSpPr>
          <p:spPr>
            <a:xfrm>
              <a:off x="1921725" y="939329"/>
              <a:ext cx="35169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a:latin typeface="Roboto"/>
                  <a:ea typeface="Roboto"/>
                  <a:cs typeface="Roboto"/>
                  <a:sym typeface="Roboto"/>
                </a:rPr>
                <a:t>Executive Summary</a:t>
              </a:r>
              <a:endParaRPr>
                <a:solidFill>
                  <a:srgbClr val="000000"/>
                </a:solidFill>
                <a:latin typeface="Roboto"/>
                <a:ea typeface="Roboto"/>
                <a:cs typeface="Roboto"/>
                <a:sym typeface="Roboto"/>
              </a:endParaRPr>
            </a:p>
          </p:txBody>
        </p:sp>
      </p:grpSp>
      <p:sp>
        <p:nvSpPr>
          <p:cNvPr id="419" name="Google Shape;419;p16"/>
          <p:cNvSpPr txBox="1"/>
          <p:nvPr/>
        </p:nvSpPr>
        <p:spPr>
          <a:xfrm>
            <a:off x="3697950" y="3492500"/>
            <a:ext cx="3480000" cy="32037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Explored the dataset to identify any outliers or irregularities.</a:t>
            </a:r>
            <a:endParaRPr sz="1100">
              <a:solidFill>
                <a:schemeClr val="dk1"/>
              </a:solidFill>
              <a:latin typeface="Google Sans"/>
              <a:ea typeface="Google Sans"/>
              <a:cs typeface="Google Sans"/>
              <a:sym typeface="Google Sans"/>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rPr>
              <a:t>Evaluated which variables would be most effective for building predictive models, focusing on </a:t>
            </a:r>
            <a:r>
              <a:rPr b="1" lang="en" sz="1100">
                <a:solidFill>
                  <a:schemeClr val="dk1"/>
                </a:solidFill>
              </a:rPr>
              <a:t>total_amount</a:t>
            </a:r>
            <a:r>
              <a:rPr lang="en" sz="1100">
                <a:solidFill>
                  <a:schemeClr val="dk1"/>
                </a:solidFill>
              </a:rPr>
              <a:t> and </a:t>
            </a:r>
            <a:r>
              <a:rPr b="1" lang="en" sz="1100">
                <a:solidFill>
                  <a:schemeClr val="dk1"/>
                </a:solidFill>
              </a:rPr>
              <a:t>trip_distance</a:t>
            </a:r>
            <a:r>
              <a:rPr lang="en" sz="1100">
                <a:solidFill>
                  <a:schemeClr val="dk1"/>
                </a:solidFill>
              </a:rPr>
              <a:t> as key factors representing a taxi ride.</a:t>
            </a:r>
            <a:endParaRPr sz="1100">
              <a:solidFill>
                <a:schemeClr val="dk1"/>
              </a:solidFill>
              <a:latin typeface="Google Sans"/>
              <a:ea typeface="Google Sans"/>
              <a:cs typeface="Google Sans"/>
              <a:sym typeface="Google Sans"/>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Analyzed potential interactions between these selected variables.</a:t>
            </a:r>
            <a:endParaRPr sz="1100">
              <a:solidFill>
                <a:schemeClr val="dk1"/>
              </a:solidFill>
              <a:latin typeface="Google Sans"/>
              <a:ea typeface="Google Sans"/>
              <a:cs typeface="Google Sans"/>
              <a:sym typeface="Google Sans"/>
            </a:endParaRPr>
          </a:p>
          <a:p>
            <a:pPr indent="-298450" lvl="0" marL="457200" rtl="0" algn="l">
              <a:lnSpc>
                <a:spcPct val="115000"/>
              </a:lnSpc>
              <a:spcBef>
                <a:spcPts val="100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Examined which components of the provided data will provide relevant insights.</a:t>
            </a:r>
            <a:endParaRPr sz="1100">
              <a:solidFill>
                <a:schemeClr val="dk1"/>
              </a:solidFill>
              <a:latin typeface="Google Sans"/>
              <a:ea typeface="Google Sans"/>
              <a:cs typeface="Google Sans"/>
              <a:sym typeface="Google Sans"/>
            </a:endParaRPr>
          </a:p>
          <a:p>
            <a:pPr indent="-298450" lvl="0" marL="457200" rtl="0" algn="l">
              <a:lnSpc>
                <a:spcPct val="115000"/>
              </a:lnSpc>
              <a:spcBef>
                <a:spcPts val="1000"/>
              </a:spcBef>
              <a:spcAft>
                <a:spcPts val="1000"/>
              </a:spcAft>
              <a:buClr>
                <a:schemeClr val="dk1"/>
              </a:buClr>
              <a:buSzPts val="1100"/>
              <a:buFont typeface="Google Sans"/>
              <a:buChar char="●"/>
            </a:pPr>
            <a:r>
              <a:rPr lang="en" sz="1100">
                <a:solidFill>
                  <a:schemeClr val="dk1"/>
                </a:solidFill>
                <a:latin typeface="Google Sans"/>
                <a:ea typeface="Google Sans"/>
                <a:cs typeface="Google Sans"/>
                <a:sym typeface="Google Sans"/>
              </a:rPr>
              <a:t>Established the foundation for future exploratory data analysis, visualizations, and model development</a:t>
            </a:r>
            <a:endParaRPr sz="1100">
              <a:solidFill>
                <a:schemeClr val="dk1"/>
              </a:solidFill>
              <a:latin typeface="Google Sans"/>
              <a:ea typeface="Google Sans"/>
              <a:cs typeface="Google Sans"/>
              <a:sym typeface="Google Sans"/>
            </a:endParaRPr>
          </a:p>
        </p:txBody>
      </p:sp>
      <p:pic>
        <p:nvPicPr>
          <p:cNvPr id="420" name="Google Shape;420;p16"/>
          <p:cNvPicPr preferRelativeResize="0"/>
          <p:nvPr/>
        </p:nvPicPr>
        <p:blipFill>
          <a:blip r:embed="rId3">
            <a:alphaModFix/>
          </a:blip>
          <a:stretch>
            <a:fillRect/>
          </a:stretch>
        </p:blipFill>
        <p:spPr>
          <a:xfrm>
            <a:off x="740000" y="6465175"/>
            <a:ext cx="876200" cy="3593225"/>
          </a:xfrm>
          <a:prstGeom prst="rect">
            <a:avLst/>
          </a:prstGeom>
          <a:noFill/>
          <a:ln>
            <a:noFill/>
          </a:ln>
        </p:spPr>
      </p:pic>
      <p:pic>
        <p:nvPicPr>
          <p:cNvPr id="421" name="Google Shape;421;p16"/>
          <p:cNvPicPr preferRelativeResize="0"/>
          <p:nvPr/>
        </p:nvPicPr>
        <p:blipFill>
          <a:blip r:embed="rId4">
            <a:alphaModFix/>
          </a:blip>
          <a:stretch>
            <a:fillRect/>
          </a:stretch>
        </p:blipFill>
        <p:spPr>
          <a:xfrm>
            <a:off x="1711563" y="6465175"/>
            <a:ext cx="737276" cy="3593225"/>
          </a:xfrm>
          <a:prstGeom prst="rect">
            <a:avLst/>
          </a:prstGeom>
          <a:noFill/>
          <a:ln>
            <a:noFill/>
          </a:ln>
        </p:spPr>
      </p:pic>
      <p:sp>
        <p:nvSpPr>
          <p:cNvPr id="422" name="Google Shape;422;p16"/>
          <p:cNvSpPr txBox="1"/>
          <p:nvPr/>
        </p:nvSpPr>
        <p:spPr>
          <a:xfrm>
            <a:off x="231450" y="4079275"/>
            <a:ext cx="3000000" cy="2385900"/>
          </a:xfrm>
          <a:prstGeom prst="rect">
            <a:avLst/>
          </a:prstGeom>
          <a:noFill/>
          <a:ln>
            <a:noFill/>
          </a:ln>
        </p:spPr>
        <p:txBody>
          <a:bodyPr anchorCtr="0" anchor="t" bIns="91425" lIns="91425" spcFirstLastPara="1" rIns="91425" wrap="square" tIns="91425">
            <a:spAutoFit/>
          </a:bodyPr>
          <a:lstStyle/>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 </a:t>
            </a:r>
            <a:endParaRPr sz="1100">
              <a:solidFill>
                <a:schemeClr val="dk1"/>
              </a:solidFill>
              <a:latin typeface="Google Sans"/>
              <a:ea typeface="Google Sans"/>
              <a:cs typeface="Google Sans"/>
              <a:sym typeface="Google Sans"/>
            </a:endParaRPr>
          </a:p>
          <a:p>
            <a:pPr indent="-298450" lvl="0" marL="457200" rtl="0" algn="l">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Reference screenshots:</a:t>
            </a:r>
            <a:endParaRPr/>
          </a:p>
        </p:txBody>
      </p:sp>
      <p:sp>
        <p:nvSpPr>
          <p:cNvPr id="423" name="Google Shape;423;p16"/>
          <p:cNvSpPr txBox="1"/>
          <p:nvPr/>
        </p:nvSpPr>
        <p:spPr>
          <a:xfrm>
            <a:off x="3697950" y="7760575"/>
            <a:ext cx="3697500" cy="1732800"/>
          </a:xfrm>
          <a:prstGeom prst="rect">
            <a:avLst/>
          </a:prstGeom>
          <a:noFill/>
          <a:ln>
            <a:noFill/>
          </a:ln>
        </p:spPr>
        <p:txBody>
          <a:bodyPr anchorCtr="0" anchor="t" bIns="91425" lIns="91425" spcFirstLastPara="1" rIns="91425" wrap="square" tIns="91425">
            <a:spAutoFit/>
          </a:bodyPr>
          <a:lstStyle/>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Conduct a complete exploratory data analysis.</a:t>
            </a:r>
            <a:endParaRPr sz="1100">
              <a:solidFill>
                <a:schemeClr val="dk1"/>
              </a:solidFill>
              <a:latin typeface="Google Sans"/>
              <a:ea typeface="Google Sans"/>
              <a:cs typeface="Google Sans"/>
              <a:sym typeface="Google Sans"/>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Perform any data cleaning and data analysis steps to understand unusual variables (e.g., outliers).</a:t>
            </a:r>
            <a:endParaRPr sz="1100">
              <a:solidFill>
                <a:schemeClr val="dk1"/>
              </a:solidFill>
              <a:latin typeface="Google Sans"/>
              <a:ea typeface="Google Sans"/>
              <a:cs typeface="Google Sans"/>
              <a:sym typeface="Google Sans"/>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Use descriptive statistics to learn more about the data. </a:t>
            </a:r>
            <a:endParaRPr sz="1100">
              <a:solidFill>
                <a:schemeClr val="dk1"/>
              </a:solidFill>
              <a:latin typeface="Google Sans"/>
              <a:ea typeface="Google Sans"/>
              <a:cs typeface="Google Sans"/>
              <a:sym typeface="Google Sans"/>
            </a:endParaRPr>
          </a:p>
          <a:p>
            <a:pPr indent="-298450" lvl="0" marL="457200" rtl="0" algn="l">
              <a:lnSpc>
                <a:spcPct val="135714"/>
              </a:lnSpc>
              <a:spcBef>
                <a:spcPts val="0"/>
              </a:spcBef>
              <a:spcAft>
                <a:spcPts val="0"/>
              </a:spcAft>
              <a:buClr>
                <a:schemeClr val="dk1"/>
              </a:buClr>
              <a:buSzPts val="1100"/>
              <a:buFont typeface="Google Sans"/>
              <a:buAutoNum type="arabicPeriod"/>
            </a:pPr>
            <a:r>
              <a:rPr lang="en" sz="1100">
                <a:solidFill>
                  <a:schemeClr val="dk1"/>
                </a:solidFill>
                <a:latin typeface="Google Sans"/>
                <a:ea typeface="Google Sans"/>
                <a:cs typeface="Google Sans"/>
                <a:sym typeface="Google Sans"/>
              </a:rPr>
              <a:t>Create and run a regression model.</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